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67" r:id="rId4"/>
    <p:sldId id="281" r:id="rId5"/>
    <p:sldId id="268" r:id="rId6"/>
    <p:sldId id="272" r:id="rId7"/>
    <p:sldId id="273" r:id="rId8"/>
    <p:sldId id="274" r:id="rId9"/>
    <p:sldId id="276" r:id="rId10"/>
    <p:sldId id="275" r:id="rId11"/>
    <p:sldId id="282" r:id="rId12"/>
    <p:sldId id="285" r:id="rId13"/>
    <p:sldId id="284" r:id="rId14"/>
    <p:sldId id="283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8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D90467-5EB9-49C8-B8B6-42A9DC8E7E1B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A56EFC-EBF3-4E3B-84BF-0E75D95F14A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32248" y="1900489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CONSIGLIERE REFERENTE: ING. BEATRICE FONTI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1033" r="20749" b="21033"/>
          <a:stretch/>
        </p:blipFill>
        <p:spPr>
          <a:xfrm>
            <a:off x="7236296" y="24924"/>
            <a:ext cx="1841275" cy="1841275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35696" y="903334"/>
            <a:ext cx="5904656" cy="29341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chemeClr val="accent2"/>
                </a:solidFill>
              </a:rPr>
              <a:t>COMMISSIONE PROTEZIONE CIVILE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2924200" y="6389712"/>
            <a:ext cx="5454352" cy="3536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SEMINARIO COMMISSIONI A CONFRONTO 26 GENNAIO 2019</a:t>
            </a:r>
            <a:endParaRPr lang="it-IT" sz="1400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2236436" y="2194927"/>
            <a:ext cx="5454352" cy="3536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COORDINATORE: ING. TOMMASO COLELLA</a:t>
            </a:r>
            <a:endParaRPr lang="it-IT" sz="1400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2303791" y="2371744"/>
            <a:ext cx="6390456" cy="390477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cap="small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</a:t>
            </a:r>
            <a:r>
              <a:rPr lang="it-IT" sz="1400" cap="small" dirty="0" smtClean="0">
                <a:solidFill>
                  <a:schemeClr val="accent2"/>
                </a:solidFill>
              </a:rPr>
              <a:t>ANDREA </a:t>
            </a:r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BACCOLINI 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</a:t>
            </a:r>
            <a:r>
              <a:rPr lang="it-IT" sz="1400" cap="small" dirty="0" smtClean="0">
                <a:solidFill>
                  <a:schemeClr val="accent2"/>
                </a:solidFill>
              </a:rPr>
              <a:t>ALBERTO </a:t>
            </a:r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BENASSI 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</a:t>
            </a:r>
            <a:r>
              <a:rPr lang="it-IT" sz="1400" cap="small" dirty="0" smtClean="0">
                <a:solidFill>
                  <a:schemeClr val="accent2"/>
                </a:solidFill>
              </a:rPr>
              <a:t>ALBERTO </a:t>
            </a:r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BORGHI 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CARLO CAVANA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STEFANO D’AMICO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SARA FIORINI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SILVIO GALLI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FRANCESCA MARCHESINI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</a:t>
            </a:r>
            <a:r>
              <a:rPr lang="it-IT" sz="1400" cap="small" dirty="0" smtClean="0">
                <a:solidFill>
                  <a:schemeClr val="accent2"/>
                </a:solidFill>
              </a:rPr>
              <a:t>LUCA ROSSELLI</a:t>
            </a:r>
          </a:p>
          <a:p>
            <a:pPr algn="ctr"/>
            <a:r>
              <a:rPr lang="it-IT" sz="1400" cap="small" dirty="0">
                <a:solidFill>
                  <a:schemeClr val="accent2"/>
                </a:solidFill>
              </a:rPr>
              <a:t>ING. </a:t>
            </a:r>
            <a:r>
              <a:rPr lang="it-IT" sz="1400" cap="small" dirty="0" smtClean="0">
                <a:solidFill>
                  <a:schemeClr val="accent2"/>
                </a:solidFill>
              </a:rPr>
              <a:t>LUIGI SALA</a:t>
            </a:r>
            <a:endParaRPr lang="it-IT" sz="1400" cap="small" dirty="0">
              <a:solidFill>
                <a:schemeClr val="accent2"/>
              </a:solidFill>
            </a:endParaRP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</a:t>
            </a:r>
            <a:r>
              <a:rPr lang="it-IT" sz="1400" cap="small" dirty="0" smtClean="0">
                <a:solidFill>
                  <a:schemeClr val="accent2"/>
                </a:solidFill>
              </a:rPr>
              <a:t>ENRICO</a:t>
            </a:r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TIRICO</a:t>
            </a:r>
          </a:p>
          <a:p>
            <a:pPr algn="ctr"/>
            <a:r>
              <a:rPr lang="it-IT" sz="1400" cap="small" dirty="0">
                <a:solidFill>
                  <a:schemeClr val="accent2"/>
                </a:solidFill>
              </a:rPr>
              <a:t>ING. </a:t>
            </a:r>
            <a:r>
              <a:rPr lang="it-IT" sz="1400" cap="small" dirty="0" smtClean="0">
                <a:solidFill>
                  <a:schemeClr val="accent2"/>
                </a:solidFill>
              </a:rPr>
              <a:t>MICHELE TONDI</a:t>
            </a:r>
            <a:endParaRPr lang="it-IT" sz="1400" cap="small" dirty="0">
              <a:solidFill>
                <a:schemeClr val="accent2"/>
              </a:solidFill>
            </a:endParaRP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SILVIA SERNESI</a:t>
            </a:r>
          </a:p>
          <a:p>
            <a:pPr algn="ctr"/>
            <a:r>
              <a:rPr lang="it-IT" sz="1400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ING. VINCENZO VATIERO</a:t>
            </a:r>
            <a:endParaRPr lang="it-IT" sz="1400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endParaRPr lang="it-IT" sz="1400" cap="small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58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85237" y="1700808"/>
            <a:ext cx="65352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6 incontri organizzativi (architetti/ingegneri);</a:t>
            </a:r>
          </a:p>
          <a:p>
            <a:pPr marL="285750" indent="-285750"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7 punti informativi su tutta la provincia:        </a:t>
            </a:r>
          </a:p>
          <a:p>
            <a:pPr marL="742950" lvl="1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3 il 30 Settembre (Modena, Carpi, Pavullo); 	</a:t>
            </a:r>
          </a:p>
          <a:p>
            <a:pPr marL="742950" lvl="1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2 il 14 Ottobre (Sassuolo, Castelfranco Emilia);        </a:t>
            </a:r>
          </a:p>
          <a:p>
            <a:pPr marL="742950" lvl="1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2 il 21 Ottobre (Formigine, Pavullo);</a:t>
            </a:r>
          </a:p>
          <a:p>
            <a:pPr marL="742950" lvl="1" indent="-285750"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2 eventi pubblici dedicati (convegno del 30 Settembre al Palazzo Musei, incontro con la cittadinanza del 25 Ottobre a San Prospero);</a:t>
            </a:r>
          </a:p>
          <a:p>
            <a:pPr marL="285750" indent="-285750"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2 interventi ad eventi pubblici organizzati da soggetti terzi (9 Novembre Settimana Bioarchitettura, 12 Novembre ANACI).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3589335" y="5661248"/>
            <a:ext cx="374441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 NUMERI</a:t>
            </a:r>
            <a:endParaRPr lang="it-IT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 descr="C:\Documents and Settings\Colella.Tommaso\Desktop\Commissioni a Confronto\2019\Immagi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76" y="5007632"/>
            <a:ext cx="1726783" cy="13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87571" y="1484784"/>
            <a:ext cx="6678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52 i colleghi iscritti alla piattaforma di formazione (tutti in posizione regolare per la quota di iscrizione all'ordine e l'aggiornamento professionale</a:t>
            </a:r>
            <a:r>
              <a:rPr lang="it-IT" sz="1400" b="1" cap="small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47 abilitati (5 non abilitati per mancanza dei requisiti in merito al possesso della polizza professione e/o di specifiche competenze in materia sismica</a:t>
            </a:r>
            <a:r>
              <a:rPr lang="it-IT" sz="1400" b="1" cap="small" dirty="0" smtClean="0">
                <a:solidFill>
                  <a:srgbClr val="0070C0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29 i colleghi che hanno correttamente completato la formazione a distanza, superando positivamente tutti i test previsti (11 lezioni per circa 10 ore complessive di corso</a:t>
            </a:r>
            <a:r>
              <a:rPr lang="it-IT" sz="1400" b="1" cap="small" dirty="0" smtClean="0">
                <a:solidFill>
                  <a:srgbClr val="0070C0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25 ingegneri hanno dato disponibilità per le visite (86,2% di coloro che hanno completato la formazione</a:t>
            </a:r>
            <a:r>
              <a:rPr lang="it-IT" sz="1400" b="1" cap="small" dirty="0" smtClean="0">
                <a:solidFill>
                  <a:srgbClr val="0070C0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N. </a:t>
            </a:r>
            <a:r>
              <a:rPr lang="it-IT" sz="1400" b="1" cap="small" dirty="0" smtClean="0">
                <a:solidFill>
                  <a:srgbClr val="0070C0"/>
                </a:solidFill>
              </a:rPr>
              <a:t>121 </a:t>
            </a:r>
            <a:r>
              <a:rPr lang="it-IT" sz="1400" b="1" cap="small" dirty="0">
                <a:solidFill>
                  <a:srgbClr val="0070C0"/>
                </a:solidFill>
              </a:rPr>
              <a:t>richieste di visita.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589335" y="5661248"/>
            <a:ext cx="374441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cap="sm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 NUMERI</a:t>
            </a:r>
          </a:p>
        </p:txBody>
      </p:sp>
      <p:pic>
        <p:nvPicPr>
          <p:cNvPr id="9" name="Picture 3" descr="C:\Documents and Settings\Colella.Tommaso\Desktop\Commissioni a Confronto\2019\Immagi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76" y="5007632"/>
            <a:ext cx="1726783" cy="13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84205" y="1052736"/>
            <a:ext cx="6678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L’UNIONE FA LA FORZA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PARTECIPAZIONE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DEONTOLOGIA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EQUO COMPENSO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L’IMPORTANZA DELLA COMUNICAZIONE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VALORIZZAZIONE DELLA PROFESSIONALITA’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LA CULTURA COME PARAMETRO DI RISCHIO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it-IT" sz="1400" b="1" cap="small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it-IT" sz="1400" b="1" cap="small" dirty="0">
                <a:solidFill>
                  <a:srgbClr val="0070C0"/>
                </a:solidFill>
              </a:rPr>
              <a:t>NECESSITA’ APPROFONDIMENTO NORMATIVO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589335" y="5661248"/>
            <a:ext cx="374441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Cosa rimane???</a:t>
            </a:r>
            <a:endParaRPr lang="it-IT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C:\Documents and Settings\Colella.Tommaso\Desktop\Commissioni a Confronto\2019\Immagi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76" y="5007632"/>
            <a:ext cx="1726783" cy="13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915816" y="5445224"/>
            <a:ext cx="4968552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chemeClr val="accent2"/>
                </a:solidFill>
              </a:rPr>
              <a:t>PROPOSTE </a:t>
            </a:r>
            <a:r>
              <a:rPr lang="it-IT" sz="1800" dirty="0" smtClean="0">
                <a:solidFill>
                  <a:schemeClr val="accent2"/>
                </a:solidFill>
              </a:rPr>
              <a:t>2019</a:t>
            </a:r>
            <a:endParaRPr lang="it-IT" sz="1800" dirty="0">
              <a:solidFill>
                <a:schemeClr val="accent2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771800" y="1772816"/>
            <a:ext cx="5454352" cy="325205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it-IT" sz="1400" cap="sm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it-IT" sz="1400" cap="small" dirty="0" smtClean="0">
                <a:solidFill>
                  <a:srgbClr val="0070C0"/>
                </a:solidFill>
              </a:rPr>
              <a:t>EMERGENZA AMBIENTALE</a:t>
            </a:r>
          </a:p>
          <a:p>
            <a:pPr marL="285750" indent="-285750">
              <a:buFontTx/>
              <a:buChar char="-"/>
            </a:pPr>
            <a:endParaRPr lang="it-IT" sz="1400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cap="small" dirty="0" smtClean="0">
                <a:solidFill>
                  <a:srgbClr val="0070C0"/>
                </a:solidFill>
              </a:rPr>
              <a:t>RISCHIO IDROGEOLOGICO</a:t>
            </a:r>
          </a:p>
          <a:p>
            <a:pPr marL="285750" indent="-285750">
              <a:buFontTx/>
              <a:buChar char="-"/>
            </a:pPr>
            <a:endParaRPr lang="it-IT" sz="1400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cap="small" dirty="0">
                <a:solidFill>
                  <a:srgbClr val="0070C0"/>
                </a:solidFill>
              </a:rPr>
              <a:t>CORSO GESTIONE TECNICA II LIVELLO</a:t>
            </a:r>
          </a:p>
          <a:p>
            <a:pPr marL="285750" indent="-285750">
              <a:buFontTx/>
              <a:buChar char="-"/>
            </a:pPr>
            <a:endParaRPr lang="it-IT" sz="1400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cap="small" dirty="0">
                <a:solidFill>
                  <a:srgbClr val="0070C0"/>
                </a:solidFill>
              </a:rPr>
              <a:t>RETE PREVENZIONE </a:t>
            </a:r>
            <a:r>
              <a:rPr lang="it-IT" sz="1400" cap="small" dirty="0" smtClean="0">
                <a:solidFill>
                  <a:srgbClr val="0070C0"/>
                </a:solidFill>
              </a:rPr>
              <a:t>SISMICA (RPT, SCUOLE, UNIVERSITA’, ENTI LOCALI</a:t>
            </a:r>
            <a:r>
              <a:rPr lang="it-IT" sz="1400" cap="small" smtClean="0">
                <a:solidFill>
                  <a:srgbClr val="0070C0"/>
                </a:solidFill>
              </a:rPr>
              <a:t>, </a:t>
            </a:r>
            <a:r>
              <a:rPr lang="it-IT" sz="1400" cap="small" smtClean="0">
                <a:solidFill>
                  <a:srgbClr val="0070C0"/>
                </a:solidFill>
              </a:rPr>
              <a:t>REGIONE, ASSOCIAZIONI)</a:t>
            </a:r>
            <a:endParaRPr lang="it-IT" sz="1400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it-IT" sz="1400" cap="smal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cap="small" dirty="0" smtClean="0">
                <a:solidFill>
                  <a:srgbClr val="0070C0"/>
                </a:solidFill>
              </a:rPr>
              <a:t>COORDINAMENTO COMMISSIONI (INIZIATIVE EDITORIALI, PROTOCOLLO DEONTOLOGIA, EQUO COMPENSO)</a:t>
            </a:r>
            <a:endParaRPr lang="it-IT" sz="1400" cap="sm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16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 descr="C:\Documents and Settings\Colella.Tommaso\Desktop\Commissioni a Confronto\2019\42784018_1989450091116269_270704683502482227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Colella.Tommaso\Desktop\Commissioni a Confronto\2019\giornata-prevenzione-sismica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3647108" cy="20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Colella.Tommaso\Desktop\Commissioni a Confronto\2019\42998127_1989450137782931_15764767654281216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18" y="377750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4440634" y="5645793"/>
            <a:ext cx="5319250" cy="4770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i="1" dirty="0" smtClean="0">
                <a:solidFill>
                  <a:srgbClr val="0070C0"/>
                </a:solidFill>
              </a:rPr>
              <a:t>GRAZIE PER L’ATTENZIONE!</a:t>
            </a:r>
          </a:p>
          <a:p>
            <a:pPr algn="ctr"/>
            <a:r>
              <a:rPr lang="it-IT" sz="1400" i="1" dirty="0" smtClean="0">
                <a:solidFill>
                  <a:srgbClr val="0070C0"/>
                </a:solidFill>
              </a:rPr>
              <a:t>TOMMASO COLELLA</a:t>
            </a:r>
          </a:p>
        </p:txBody>
      </p:sp>
    </p:spTree>
    <p:extLst>
      <p:ext uri="{BB962C8B-B14F-4D97-AF65-F5344CB8AC3E}">
        <p14:creationId xmlns:p14="http://schemas.microsoft.com/office/powerpoint/2010/main" val="35371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875259"/>
            <a:ext cx="5560107" cy="18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75459"/>
            <a:ext cx="5560107" cy="32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843808" y="6381328"/>
            <a:ext cx="5454352" cy="3536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cap="small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0"/>
          <a:stretch/>
        </p:blipFill>
        <p:spPr>
          <a:xfrm>
            <a:off x="2411760" y="1700808"/>
            <a:ext cx="6441491" cy="3204000"/>
          </a:xfrm>
          <a:prstGeom prst="rect">
            <a:avLst/>
          </a:prstGeom>
        </p:spPr>
      </p:pic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3347864" y="5301208"/>
            <a:ext cx="4680520" cy="504056"/>
          </a:xfrm>
        </p:spPr>
        <p:txBody>
          <a:bodyPr>
            <a:noAutofit/>
          </a:bodyPr>
          <a:lstStyle/>
          <a:p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INCONTRO TEMATICO – GENNAIO 2018</a:t>
            </a:r>
            <a:endParaRPr lang="it-IT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86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Colella.Tommaso\Documenti\Download\SFONDO 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587681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3275856" y="5157192"/>
            <a:ext cx="4608512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Seminario piani d’emergenza comunali</a:t>
            </a:r>
          </a:p>
          <a:p>
            <a:pPr algn="ctr"/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Spilamberto 14 aprile 2018</a:t>
            </a:r>
            <a:endParaRPr lang="it-IT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0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Colella.Tommaso\Desktop\Commissioni a Confronto\2017\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56" y="836712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3131840" y="5301208"/>
            <a:ext cx="4896544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ISCRIZIONE ORDINE </a:t>
            </a:r>
          </a:p>
          <a:p>
            <a:pPr algn="ctr"/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COSTITUZIONE SEZIONE OPERATIVA</a:t>
            </a:r>
            <a:endParaRPr lang="it-IT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30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Colella.Tommaso\Documenti\Download\DSC_0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29" y="1052736"/>
            <a:ext cx="6259301" cy="41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3419872" y="5602137"/>
            <a:ext cx="4447025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cap="sm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Formazione di base 12 giugno 2018 </a:t>
            </a:r>
          </a:p>
        </p:txBody>
      </p:sp>
    </p:spTree>
    <p:extLst>
      <p:ext uri="{BB962C8B-B14F-4D97-AF65-F5344CB8AC3E}">
        <p14:creationId xmlns:p14="http://schemas.microsoft.com/office/powerpoint/2010/main" val="27875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Colella.Tommaso\Documenti\Download\DSC_0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6131570" cy="40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2771800" y="5359009"/>
            <a:ext cx="5350416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CONSEGNA ATTESTATI SISMA CENTRO ITALIA</a:t>
            </a:r>
            <a:endParaRPr lang="it-IT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8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Documents and Settings\Colella.Tommaso\Desktop\Commissioni a Confronto\2019\Immagin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6387598" cy="48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3589335" y="5661248"/>
            <a:ext cx="374441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DIAMOCI UNA SCOSSA</a:t>
            </a:r>
            <a:endParaRPr lang="it-IT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39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5256584" cy="293418"/>
          </a:xfrm>
        </p:spPr>
        <p:txBody>
          <a:bodyPr>
            <a:normAutofit fontScale="90000"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ORDINE DEGLI INGEGNERI DELLA PROVINCIA DI MODENA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19872" y="327270"/>
            <a:ext cx="3312368" cy="29341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COMMISSIONE PROTEZIONE CIVILE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843808" y="6381328"/>
            <a:ext cx="5454352" cy="353634"/>
          </a:xfrm>
        </p:spPr>
        <p:txBody>
          <a:bodyPr>
            <a:normAutofit/>
          </a:bodyPr>
          <a:lstStyle/>
          <a:p>
            <a:r>
              <a:rPr lang="it-IT" sz="14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SEMINARIO COMMISSIONI A </a:t>
            </a:r>
            <a:r>
              <a:rPr lang="it-IT" sz="14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CONFRONTO 26 GENNAIO 2019</a:t>
            </a:r>
            <a:endParaRPr lang="it-IT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Colella.Tommaso\Desktop\Commissioni a Confronto\2019\DiamociUnaScoss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9924"/>
            <a:ext cx="5105216" cy="550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</TotalTime>
  <Words>553</Words>
  <Application>Microsoft Office PowerPoint</Application>
  <PresentationFormat>Presentazione su schermo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Loggia</vt:lpstr>
      <vt:lpstr>Presentazione standard di PowerPoint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  <vt:lpstr>ORDINE DEGLI INGEGNERI DELLA PROVINCIA DI MODENA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ORDINE DEGLI INGEGNERI DELLA PROVINCIA DI MODENA</dc:title>
  <dc:creator>Colella.Tommaso</dc:creator>
  <cp:lastModifiedBy>Colella.Tommaso</cp:lastModifiedBy>
  <cp:revision>30</cp:revision>
  <cp:lastPrinted>2018-01-25T16:48:29Z</cp:lastPrinted>
  <dcterms:created xsi:type="dcterms:W3CDTF">2016-11-04T13:49:33Z</dcterms:created>
  <dcterms:modified xsi:type="dcterms:W3CDTF">2019-01-23T08:35:43Z</dcterms:modified>
</cp:coreProperties>
</file>